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335" r:id="rId5"/>
    <p:sldId id="336" r:id="rId6"/>
    <p:sldId id="337" r:id="rId7"/>
    <p:sldId id="338" r:id="rId8"/>
    <p:sldId id="348" r:id="rId9"/>
    <p:sldId id="340" r:id="rId10"/>
    <p:sldId id="341" r:id="rId11"/>
    <p:sldId id="342" r:id="rId12"/>
    <p:sldId id="344" r:id="rId13"/>
    <p:sldId id="345" r:id="rId14"/>
    <p:sldId id="34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EA5078-A37C-47F8-89DA-2E79349AD281}" v="446" dt="2024-04-19T21:35:38.789"/>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94" autoAdjust="0"/>
  </p:normalViewPr>
  <p:slideViewPr>
    <p:cSldViewPr snapToGrid="0">
      <p:cViewPr varScale="1">
        <p:scale>
          <a:sx n="66" d="100"/>
          <a:sy n="66" d="100"/>
        </p:scale>
        <p:origin x="668" y="32"/>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beletche, Vicky" userId="5b894828-8f17-4157-941b-a9c0599da064" providerId="ADAL" clId="{583D7DE3-5EFB-40E3-949E-3999BE40F3E9}"/>
    <pc:docChg chg="undo custSel modSld">
      <pc:chgData name="Arbeletche, Vicky" userId="5b894828-8f17-4157-941b-a9c0599da064" providerId="ADAL" clId="{583D7DE3-5EFB-40E3-949E-3999BE40F3E9}" dt="2024-04-19T22:16:38.789" v="5" actId="20577"/>
      <pc:docMkLst>
        <pc:docMk/>
      </pc:docMkLst>
      <pc:sldChg chg="addSp delSp modSp mod">
        <pc:chgData name="Arbeletche, Vicky" userId="5b894828-8f17-4157-941b-a9c0599da064" providerId="ADAL" clId="{583D7DE3-5EFB-40E3-949E-3999BE40F3E9}" dt="2024-04-19T22:16:38.789" v="5" actId="20577"/>
        <pc:sldMkLst>
          <pc:docMk/>
          <pc:sldMk cId="3786907341" sldId="337"/>
        </pc:sldMkLst>
        <pc:spChg chg="mod">
          <ac:chgData name="Arbeletche, Vicky" userId="5b894828-8f17-4157-941b-a9c0599da064" providerId="ADAL" clId="{583D7DE3-5EFB-40E3-949E-3999BE40F3E9}" dt="2024-04-19T22:16:38.789" v="5" actId="20577"/>
          <ac:spMkLst>
            <pc:docMk/>
            <pc:sldMk cId="3786907341" sldId="337"/>
            <ac:spMk id="3" creationId="{F5EF92BA-59EB-6C7B-6CA0-CD505D983B4D}"/>
          </ac:spMkLst>
        </pc:spChg>
        <pc:spChg chg="add del mod">
          <ac:chgData name="Arbeletche, Vicky" userId="5b894828-8f17-4157-941b-a9c0599da064" providerId="ADAL" clId="{583D7DE3-5EFB-40E3-949E-3999BE40F3E9}" dt="2024-04-19T22:13:18.120" v="3" actId="1076"/>
          <ac:spMkLst>
            <pc:docMk/>
            <pc:sldMk cId="3786907341" sldId="337"/>
            <ac:spMk id="4" creationId="{CC8C3C18-21EA-BACC-3F8D-B1050D0B17A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image" Target="../media/image1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image" Target="../media/image15.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4036F5-E192-4C21-9FA3-B693F71A1F19}" type="doc">
      <dgm:prSet loTypeId="urn:microsoft.com/office/officeart/2005/8/layout/vList3" loCatId="list" qsTypeId="urn:microsoft.com/office/officeart/2005/8/quickstyle/simple1" qsCatId="simple" csTypeId="urn:microsoft.com/office/officeart/2005/8/colors/accent1_4" csCatId="accent1" phldr="1"/>
      <dgm:spPr/>
      <dgm:t>
        <a:bodyPr/>
        <a:lstStyle/>
        <a:p>
          <a:endParaRPr lang="en-US"/>
        </a:p>
      </dgm:t>
    </dgm:pt>
    <dgm:pt modelId="{8610D0BE-F669-4411-A35D-3FE2211B96E2}">
      <dgm:prSet phldrT="[Text]" custT="1"/>
      <dgm:spPr/>
      <dgm:t>
        <a:bodyPr/>
        <a:lstStyle/>
        <a:p>
          <a:r>
            <a:rPr lang="en-US" sz="2000" dirty="0"/>
            <a:t>TOTAL ORDENES DE COMPRA: </a:t>
          </a:r>
        </a:p>
        <a:p>
          <a:r>
            <a:rPr lang="en-US" sz="3200" b="1" dirty="0"/>
            <a:t>85214</a:t>
          </a:r>
        </a:p>
      </dgm:t>
    </dgm:pt>
    <dgm:pt modelId="{E5498291-E0A2-4906-8C24-7F6E86D51D5E}" type="parTrans" cxnId="{88DF8994-A948-4815-ABE0-048DFA9BD7BC}">
      <dgm:prSet/>
      <dgm:spPr/>
      <dgm:t>
        <a:bodyPr/>
        <a:lstStyle/>
        <a:p>
          <a:endParaRPr lang="en-US"/>
        </a:p>
      </dgm:t>
    </dgm:pt>
    <dgm:pt modelId="{07A2E5C5-58C3-4EBA-A5D2-1249A331E1EB}" type="sibTrans" cxnId="{88DF8994-A948-4815-ABE0-048DFA9BD7BC}">
      <dgm:prSet/>
      <dgm:spPr/>
      <dgm:t>
        <a:bodyPr/>
        <a:lstStyle/>
        <a:p>
          <a:endParaRPr lang="en-US"/>
        </a:p>
      </dgm:t>
    </dgm:pt>
    <dgm:pt modelId="{DD9DFB3E-FA2F-441B-B15E-93203F68AE8A}">
      <dgm:prSet phldrT="[Text]" custT="1"/>
      <dgm:spPr/>
      <dgm:t>
        <a:bodyPr/>
        <a:lstStyle/>
        <a:p>
          <a:r>
            <a:rPr lang="en-US" sz="2000" dirty="0"/>
            <a:t>TOTAL DE PRODUCTOS:</a:t>
          </a:r>
        </a:p>
        <a:p>
          <a:r>
            <a:rPr lang="en-US" sz="3200" b="1" dirty="0"/>
            <a:t>28150</a:t>
          </a:r>
        </a:p>
      </dgm:t>
    </dgm:pt>
    <dgm:pt modelId="{11A92AA3-CAE5-408A-BB3C-A227889A580E}" type="parTrans" cxnId="{E9C6D2F5-D99B-42BC-89F5-0B628F2E1077}">
      <dgm:prSet/>
      <dgm:spPr/>
      <dgm:t>
        <a:bodyPr/>
        <a:lstStyle/>
        <a:p>
          <a:endParaRPr lang="en-US"/>
        </a:p>
      </dgm:t>
    </dgm:pt>
    <dgm:pt modelId="{A0833967-97CB-4F10-9F17-9430327F8A19}" type="sibTrans" cxnId="{E9C6D2F5-D99B-42BC-89F5-0B628F2E1077}">
      <dgm:prSet/>
      <dgm:spPr/>
      <dgm:t>
        <a:bodyPr/>
        <a:lstStyle/>
        <a:p>
          <a:endParaRPr lang="en-US"/>
        </a:p>
      </dgm:t>
    </dgm:pt>
    <dgm:pt modelId="{DE3C7348-514C-4925-94B2-41993AFA5C35}">
      <dgm:prSet phldrT="[Text]" custT="1"/>
      <dgm:spPr/>
      <dgm:t>
        <a:bodyPr/>
        <a:lstStyle/>
        <a:p>
          <a:r>
            <a:rPr lang="en-US" sz="2000" b="1" dirty="0"/>
            <a:t>CATEGORIAS DE PRODUCTOS:</a:t>
          </a:r>
        </a:p>
        <a:p>
          <a:r>
            <a:rPr lang="en-US" sz="3200" b="1" dirty="0"/>
            <a:t>73</a:t>
          </a:r>
          <a:endParaRPr lang="en-US" sz="2000" dirty="0"/>
        </a:p>
      </dgm:t>
    </dgm:pt>
    <dgm:pt modelId="{E204B5BE-7CC9-403B-B4E5-D0B10C74FD8B}" type="parTrans" cxnId="{689DDD1F-2B18-475E-8CD8-29FA63E97588}">
      <dgm:prSet/>
      <dgm:spPr/>
      <dgm:t>
        <a:bodyPr/>
        <a:lstStyle/>
        <a:p>
          <a:endParaRPr lang="en-US"/>
        </a:p>
      </dgm:t>
    </dgm:pt>
    <dgm:pt modelId="{777C771D-6683-4F17-97A2-2AD3DA62389C}" type="sibTrans" cxnId="{689DDD1F-2B18-475E-8CD8-29FA63E97588}">
      <dgm:prSet/>
      <dgm:spPr/>
      <dgm:t>
        <a:bodyPr/>
        <a:lstStyle/>
        <a:p>
          <a:endParaRPr lang="en-US"/>
        </a:p>
      </dgm:t>
    </dgm:pt>
    <dgm:pt modelId="{92296AE9-F338-4C6C-A3FF-0B3C88FE021D}" type="pres">
      <dgm:prSet presAssocID="{324036F5-E192-4C21-9FA3-B693F71A1F19}" presName="linearFlow" presStyleCnt="0">
        <dgm:presLayoutVars>
          <dgm:dir/>
          <dgm:resizeHandles val="exact"/>
        </dgm:presLayoutVars>
      </dgm:prSet>
      <dgm:spPr/>
    </dgm:pt>
    <dgm:pt modelId="{09450FFE-41A1-4C0D-88F3-11683E4B0395}" type="pres">
      <dgm:prSet presAssocID="{8610D0BE-F669-4411-A35D-3FE2211B96E2}" presName="composite" presStyleCnt="0"/>
      <dgm:spPr/>
    </dgm:pt>
    <dgm:pt modelId="{100DB54E-D023-4F1F-AEDA-357D374012E5}" type="pres">
      <dgm:prSet presAssocID="{8610D0BE-F669-4411-A35D-3FE2211B96E2}"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6D5E41A6-8821-4F1F-BE1A-E23ED4D703C3}" type="pres">
      <dgm:prSet presAssocID="{8610D0BE-F669-4411-A35D-3FE2211B96E2}" presName="txShp" presStyleLbl="node1" presStyleIdx="0" presStyleCnt="3">
        <dgm:presLayoutVars>
          <dgm:bulletEnabled val="1"/>
        </dgm:presLayoutVars>
      </dgm:prSet>
      <dgm:spPr/>
    </dgm:pt>
    <dgm:pt modelId="{993964A2-7667-49D3-8D72-CF6D543D7678}" type="pres">
      <dgm:prSet presAssocID="{07A2E5C5-58C3-4EBA-A5D2-1249A331E1EB}" presName="spacing" presStyleCnt="0"/>
      <dgm:spPr/>
    </dgm:pt>
    <dgm:pt modelId="{274F5A7A-3F8F-4D21-AD4B-D889418584B6}" type="pres">
      <dgm:prSet presAssocID="{DD9DFB3E-FA2F-441B-B15E-93203F68AE8A}" presName="composite" presStyleCnt="0"/>
      <dgm:spPr/>
    </dgm:pt>
    <dgm:pt modelId="{E706D29C-0A15-46BB-AC9C-3D3490528DCE}" type="pres">
      <dgm:prSet presAssocID="{DD9DFB3E-FA2F-441B-B15E-93203F68AE8A}"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dgm:spPr>
    </dgm:pt>
    <dgm:pt modelId="{191A1FF3-9CCA-46E3-B661-AD309DD153F8}" type="pres">
      <dgm:prSet presAssocID="{DD9DFB3E-FA2F-441B-B15E-93203F68AE8A}" presName="txShp" presStyleLbl="node1" presStyleIdx="1" presStyleCnt="3">
        <dgm:presLayoutVars>
          <dgm:bulletEnabled val="1"/>
        </dgm:presLayoutVars>
      </dgm:prSet>
      <dgm:spPr/>
    </dgm:pt>
    <dgm:pt modelId="{0E40FC69-5F64-4997-9535-B89B0AEBB739}" type="pres">
      <dgm:prSet presAssocID="{A0833967-97CB-4F10-9F17-9430327F8A19}" presName="spacing" presStyleCnt="0"/>
      <dgm:spPr/>
    </dgm:pt>
    <dgm:pt modelId="{14AFFB2D-E8EF-48A8-AE71-95EFCC06C03F}" type="pres">
      <dgm:prSet presAssocID="{DE3C7348-514C-4925-94B2-41993AFA5C35}" presName="composite" presStyleCnt="0"/>
      <dgm:spPr/>
    </dgm:pt>
    <dgm:pt modelId="{A72387EC-DC0E-4905-9F51-91157D4C57A0}" type="pres">
      <dgm:prSet presAssocID="{DE3C7348-514C-4925-94B2-41993AFA5C35}"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63BF7EF8-4DFB-47F4-A11F-03891F7C2D02}" type="pres">
      <dgm:prSet presAssocID="{DE3C7348-514C-4925-94B2-41993AFA5C35}" presName="txShp" presStyleLbl="node1" presStyleIdx="2" presStyleCnt="3">
        <dgm:presLayoutVars>
          <dgm:bulletEnabled val="1"/>
        </dgm:presLayoutVars>
      </dgm:prSet>
      <dgm:spPr/>
    </dgm:pt>
  </dgm:ptLst>
  <dgm:cxnLst>
    <dgm:cxn modelId="{689DDD1F-2B18-475E-8CD8-29FA63E97588}" srcId="{324036F5-E192-4C21-9FA3-B693F71A1F19}" destId="{DE3C7348-514C-4925-94B2-41993AFA5C35}" srcOrd="2" destOrd="0" parTransId="{E204B5BE-7CC9-403B-B4E5-D0B10C74FD8B}" sibTransId="{777C771D-6683-4F17-97A2-2AD3DA62389C}"/>
    <dgm:cxn modelId="{0F47D754-2246-4C13-B22F-23397A36BF83}" type="presOf" srcId="{DD9DFB3E-FA2F-441B-B15E-93203F68AE8A}" destId="{191A1FF3-9CCA-46E3-B661-AD309DD153F8}" srcOrd="0" destOrd="0" presId="urn:microsoft.com/office/officeart/2005/8/layout/vList3"/>
    <dgm:cxn modelId="{819A7D85-72C1-407A-9DB4-8D910FEE0354}" type="presOf" srcId="{324036F5-E192-4C21-9FA3-B693F71A1F19}" destId="{92296AE9-F338-4C6C-A3FF-0B3C88FE021D}" srcOrd="0" destOrd="0" presId="urn:microsoft.com/office/officeart/2005/8/layout/vList3"/>
    <dgm:cxn modelId="{88DF8994-A948-4815-ABE0-048DFA9BD7BC}" srcId="{324036F5-E192-4C21-9FA3-B693F71A1F19}" destId="{8610D0BE-F669-4411-A35D-3FE2211B96E2}" srcOrd="0" destOrd="0" parTransId="{E5498291-E0A2-4906-8C24-7F6E86D51D5E}" sibTransId="{07A2E5C5-58C3-4EBA-A5D2-1249A331E1EB}"/>
    <dgm:cxn modelId="{51D093C5-C794-41E7-8150-E16FE4B5E696}" type="presOf" srcId="{8610D0BE-F669-4411-A35D-3FE2211B96E2}" destId="{6D5E41A6-8821-4F1F-BE1A-E23ED4D703C3}" srcOrd="0" destOrd="0" presId="urn:microsoft.com/office/officeart/2005/8/layout/vList3"/>
    <dgm:cxn modelId="{27F107C9-3D23-4D5D-9A4A-15C85523853F}" type="presOf" srcId="{DE3C7348-514C-4925-94B2-41993AFA5C35}" destId="{63BF7EF8-4DFB-47F4-A11F-03891F7C2D02}" srcOrd="0" destOrd="0" presId="urn:microsoft.com/office/officeart/2005/8/layout/vList3"/>
    <dgm:cxn modelId="{E9C6D2F5-D99B-42BC-89F5-0B628F2E1077}" srcId="{324036F5-E192-4C21-9FA3-B693F71A1F19}" destId="{DD9DFB3E-FA2F-441B-B15E-93203F68AE8A}" srcOrd="1" destOrd="0" parTransId="{11A92AA3-CAE5-408A-BB3C-A227889A580E}" sibTransId="{A0833967-97CB-4F10-9F17-9430327F8A19}"/>
    <dgm:cxn modelId="{7BDD9714-1649-4382-87F0-1D246FA08BCA}" type="presParOf" srcId="{92296AE9-F338-4C6C-A3FF-0B3C88FE021D}" destId="{09450FFE-41A1-4C0D-88F3-11683E4B0395}" srcOrd="0" destOrd="0" presId="urn:microsoft.com/office/officeart/2005/8/layout/vList3"/>
    <dgm:cxn modelId="{9C2CF1AE-FA5A-438B-9ADD-1037FE2E0EED}" type="presParOf" srcId="{09450FFE-41A1-4C0D-88F3-11683E4B0395}" destId="{100DB54E-D023-4F1F-AEDA-357D374012E5}" srcOrd="0" destOrd="0" presId="urn:microsoft.com/office/officeart/2005/8/layout/vList3"/>
    <dgm:cxn modelId="{9764F7F1-8CF3-4107-BBA9-A6FB8358DDBB}" type="presParOf" srcId="{09450FFE-41A1-4C0D-88F3-11683E4B0395}" destId="{6D5E41A6-8821-4F1F-BE1A-E23ED4D703C3}" srcOrd="1" destOrd="0" presId="urn:microsoft.com/office/officeart/2005/8/layout/vList3"/>
    <dgm:cxn modelId="{FBB6F5B6-6E0C-4FC7-8DDA-681E74E7B8A3}" type="presParOf" srcId="{92296AE9-F338-4C6C-A3FF-0B3C88FE021D}" destId="{993964A2-7667-49D3-8D72-CF6D543D7678}" srcOrd="1" destOrd="0" presId="urn:microsoft.com/office/officeart/2005/8/layout/vList3"/>
    <dgm:cxn modelId="{B1494495-6601-4609-ABCE-CE84029CEC1A}" type="presParOf" srcId="{92296AE9-F338-4C6C-A3FF-0B3C88FE021D}" destId="{274F5A7A-3F8F-4D21-AD4B-D889418584B6}" srcOrd="2" destOrd="0" presId="urn:microsoft.com/office/officeart/2005/8/layout/vList3"/>
    <dgm:cxn modelId="{C90DD170-B041-428F-BC17-2F056DBB00C3}" type="presParOf" srcId="{274F5A7A-3F8F-4D21-AD4B-D889418584B6}" destId="{E706D29C-0A15-46BB-AC9C-3D3490528DCE}" srcOrd="0" destOrd="0" presId="urn:microsoft.com/office/officeart/2005/8/layout/vList3"/>
    <dgm:cxn modelId="{A3E27A9E-4A2C-43B9-818A-C4BAFDF7939F}" type="presParOf" srcId="{274F5A7A-3F8F-4D21-AD4B-D889418584B6}" destId="{191A1FF3-9CCA-46E3-B661-AD309DD153F8}" srcOrd="1" destOrd="0" presId="urn:microsoft.com/office/officeart/2005/8/layout/vList3"/>
    <dgm:cxn modelId="{54B4E37B-20A4-4E66-AD6D-E21F5FE36E05}" type="presParOf" srcId="{92296AE9-F338-4C6C-A3FF-0B3C88FE021D}" destId="{0E40FC69-5F64-4997-9535-B89B0AEBB739}" srcOrd="3" destOrd="0" presId="urn:microsoft.com/office/officeart/2005/8/layout/vList3"/>
    <dgm:cxn modelId="{F0A347AC-09E7-4BBC-9709-9435D62A0F23}" type="presParOf" srcId="{92296AE9-F338-4C6C-A3FF-0B3C88FE021D}" destId="{14AFFB2D-E8EF-48A8-AE71-95EFCC06C03F}" srcOrd="4" destOrd="0" presId="urn:microsoft.com/office/officeart/2005/8/layout/vList3"/>
    <dgm:cxn modelId="{E1DB6283-28E5-45F2-AE78-7BF6C78C8829}" type="presParOf" srcId="{14AFFB2D-E8EF-48A8-AE71-95EFCC06C03F}" destId="{A72387EC-DC0E-4905-9F51-91157D4C57A0}" srcOrd="0" destOrd="0" presId="urn:microsoft.com/office/officeart/2005/8/layout/vList3"/>
    <dgm:cxn modelId="{6BD508A2-82F2-403E-8A39-D0C7EEB82141}" type="presParOf" srcId="{14AFFB2D-E8EF-48A8-AE71-95EFCC06C03F}" destId="{63BF7EF8-4DFB-47F4-A11F-03891F7C2D0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5E41A6-8821-4F1F-BE1A-E23ED4D703C3}">
      <dsp:nvSpPr>
        <dsp:cNvPr id="0" name=""/>
        <dsp:cNvSpPr/>
      </dsp:nvSpPr>
      <dsp:spPr>
        <a:xfrm rot="10800000">
          <a:off x="1266389" y="2521"/>
          <a:ext cx="3873906" cy="1162524"/>
        </a:xfrm>
        <a:prstGeom prst="homePlat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64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TOTAL ORDENES DE COMPRA: </a:t>
          </a:r>
        </a:p>
        <a:p>
          <a:pPr marL="0" lvl="0" indent="0" algn="ctr" defTabSz="889000">
            <a:lnSpc>
              <a:spcPct val="90000"/>
            </a:lnSpc>
            <a:spcBef>
              <a:spcPct val="0"/>
            </a:spcBef>
            <a:spcAft>
              <a:spcPct val="35000"/>
            </a:spcAft>
            <a:buNone/>
          </a:pPr>
          <a:r>
            <a:rPr lang="en-US" sz="3200" b="1" kern="1200" dirty="0"/>
            <a:t>85214</a:t>
          </a:r>
        </a:p>
      </dsp:txBody>
      <dsp:txXfrm rot="10800000">
        <a:off x="1557020" y="2521"/>
        <a:ext cx="3583275" cy="1162524"/>
      </dsp:txXfrm>
    </dsp:sp>
    <dsp:sp modelId="{100DB54E-D023-4F1F-AEDA-357D374012E5}">
      <dsp:nvSpPr>
        <dsp:cNvPr id="0" name=""/>
        <dsp:cNvSpPr/>
      </dsp:nvSpPr>
      <dsp:spPr>
        <a:xfrm>
          <a:off x="685127" y="2521"/>
          <a:ext cx="1162524" cy="11625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1A1FF3-9CCA-46E3-B661-AD309DD153F8}">
      <dsp:nvSpPr>
        <dsp:cNvPr id="0" name=""/>
        <dsp:cNvSpPr/>
      </dsp:nvSpPr>
      <dsp:spPr>
        <a:xfrm rot="10800000">
          <a:off x="1266389" y="1512068"/>
          <a:ext cx="3873906" cy="1162524"/>
        </a:xfrm>
        <a:prstGeom prst="homePlate">
          <a:avLst/>
        </a:prstGeom>
        <a:solidFill>
          <a:schemeClr val="accent1">
            <a:shade val="50000"/>
            <a:hueOff val="-15493"/>
            <a:satOff val="-1783"/>
            <a:lumOff val="268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64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TOTAL DE PRODUCTOS:</a:t>
          </a:r>
        </a:p>
        <a:p>
          <a:pPr marL="0" lvl="0" indent="0" algn="ctr" defTabSz="889000">
            <a:lnSpc>
              <a:spcPct val="90000"/>
            </a:lnSpc>
            <a:spcBef>
              <a:spcPct val="0"/>
            </a:spcBef>
            <a:spcAft>
              <a:spcPct val="35000"/>
            </a:spcAft>
            <a:buNone/>
          </a:pPr>
          <a:r>
            <a:rPr lang="en-US" sz="3200" b="1" kern="1200" dirty="0"/>
            <a:t>28150</a:t>
          </a:r>
        </a:p>
      </dsp:txBody>
      <dsp:txXfrm rot="10800000">
        <a:off x="1557020" y="1512068"/>
        <a:ext cx="3583275" cy="1162524"/>
      </dsp:txXfrm>
    </dsp:sp>
    <dsp:sp modelId="{E706D29C-0A15-46BB-AC9C-3D3490528DCE}">
      <dsp:nvSpPr>
        <dsp:cNvPr id="0" name=""/>
        <dsp:cNvSpPr/>
      </dsp:nvSpPr>
      <dsp:spPr>
        <a:xfrm>
          <a:off x="685127" y="1512068"/>
          <a:ext cx="1162524" cy="116252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BF7EF8-4DFB-47F4-A11F-03891F7C2D02}">
      <dsp:nvSpPr>
        <dsp:cNvPr id="0" name=""/>
        <dsp:cNvSpPr/>
      </dsp:nvSpPr>
      <dsp:spPr>
        <a:xfrm rot="10800000">
          <a:off x="1266389" y="3021615"/>
          <a:ext cx="3873906" cy="1162524"/>
        </a:xfrm>
        <a:prstGeom prst="homePlate">
          <a:avLst/>
        </a:prstGeom>
        <a:solidFill>
          <a:schemeClr val="accent1">
            <a:shade val="50000"/>
            <a:hueOff val="-15493"/>
            <a:satOff val="-1783"/>
            <a:lumOff val="268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264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CATEGORIAS DE PRODUCTOS:</a:t>
          </a:r>
        </a:p>
        <a:p>
          <a:pPr marL="0" lvl="0" indent="0" algn="ctr" defTabSz="889000">
            <a:lnSpc>
              <a:spcPct val="90000"/>
            </a:lnSpc>
            <a:spcBef>
              <a:spcPct val="0"/>
            </a:spcBef>
            <a:spcAft>
              <a:spcPct val="35000"/>
            </a:spcAft>
            <a:buNone/>
          </a:pPr>
          <a:r>
            <a:rPr lang="en-US" sz="3200" b="1" kern="1200" dirty="0"/>
            <a:t>73</a:t>
          </a:r>
          <a:endParaRPr lang="en-US" sz="2000" kern="1200" dirty="0"/>
        </a:p>
      </dsp:txBody>
      <dsp:txXfrm rot="10800000">
        <a:off x="1557020" y="3021615"/>
        <a:ext cx="3583275" cy="1162524"/>
      </dsp:txXfrm>
    </dsp:sp>
    <dsp:sp modelId="{A72387EC-DC0E-4905-9F51-91157D4C57A0}">
      <dsp:nvSpPr>
        <dsp:cNvPr id="0" name=""/>
        <dsp:cNvSpPr/>
      </dsp:nvSpPr>
      <dsp:spPr>
        <a:xfrm>
          <a:off x="685127" y="3021615"/>
          <a:ext cx="1162524" cy="116252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4/19/2024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265019" y="998621"/>
            <a:ext cx="6641432" cy="3056343"/>
          </a:xfrm>
        </p:spPr>
        <p:txBody>
          <a:bodyPr/>
          <a:lstStyle/>
          <a:p>
            <a:r>
              <a:rPr lang="en-US" dirty="0"/>
              <a:t>Brazilian E-commerce</a:t>
            </a:r>
            <a:br>
              <a:rPr lang="en-US" dirty="0"/>
            </a:br>
            <a:r>
              <a:rPr lang="en-US" sz="2000" dirty="0"/>
              <a:t>María victoria </a:t>
            </a:r>
            <a:r>
              <a:rPr lang="en-US" sz="2000" dirty="0" err="1"/>
              <a:t>arbeletche</a:t>
            </a:r>
            <a:endParaRPr lang="en-US"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ZA" dirty="0"/>
              <a:t>INSIGHTS</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sp>
        <p:nvSpPr>
          <p:cNvPr id="6" name="Content Placeholder 5">
            <a:extLst>
              <a:ext uri="{FF2B5EF4-FFF2-40B4-BE49-F238E27FC236}">
                <a16:creationId xmlns:a16="http://schemas.microsoft.com/office/drawing/2014/main" id="{5900C373-8654-D4CC-78EA-DF03D044BA60}"/>
              </a:ext>
            </a:extLst>
          </p:cNvPr>
          <p:cNvSpPr>
            <a:spLocks noGrp="1"/>
          </p:cNvSpPr>
          <p:nvPr>
            <p:ph sz="quarter" idx="14"/>
          </p:nvPr>
        </p:nvSpPr>
        <p:spPr>
          <a:xfrm>
            <a:off x="911352" y="2058669"/>
            <a:ext cx="9724564" cy="3687763"/>
          </a:xfrm>
        </p:spPr>
        <p:txBody>
          <a:bodyPr/>
          <a:lstStyle/>
          <a:p>
            <a:pPr marL="0" marR="0">
              <a:lnSpc>
                <a:spcPct val="107000"/>
              </a:lnSpc>
              <a:spcBef>
                <a:spcPts val="0"/>
              </a:spcBef>
              <a:spcAft>
                <a:spcPts val="800"/>
              </a:spcAft>
            </a:pPr>
            <a:r>
              <a:rPr lang="es-AR" sz="1800" dirty="0">
                <a:effectLst/>
                <a:latin typeface="Calibri" panose="020F0502020204030204" pitchFamily="34" charset="0"/>
                <a:ea typeface="Calibri" panose="020F0502020204030204" pitchFamily="34" charset="0"/>
                <a:cs typeface="Times New Roman" panose="02020603050405020304" pitchFamily="18" charset="0"/>
              </a:rPr>
              <a:t>La cantidad de ventas cambia según el momento del día en el que compran los consumidores, por lo cual Podemos pensar en que será una variable importante para generar los clústeres de clientes.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s-AR" sz="1800" dirty="0">
                <a:effectLst/>
                <a:latin typeface="Calibri" panose="020F0502020204030204" pitchFamily="34" charset="0"/>
                <a:ea typeface="Calibri" panose="020F0502020204030204" pitchFamily="34" charset="0"/>
                <a:cs typeface="Times New Roman" panose="02020603050405020304" pitchFamily="18" charset="0"/>
              </a:rPr>
              <a:t>El día de la semana también es una variable importante porque vemos que se dan mayores ventas al inicio de la semana.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s-AR" sz="1800" dirty="0">
                <a:effectLst/>
                <a:latin typeface="Calibri" panose="020F0502020204030204" pitchFamily="34" charset="0"/>
                <a:ea typeface="Calibri" panose="020F0502020204030204" pitchFamily="34" charset="0"/>
                <a:cs typeface="Times New Roman" panose="02020603050405020304" pitchFamily="18" charset="0"/>
              </a:rPr>
              <a:t>No parece haber relación entre el peso del producto y el precio del envío del mismo.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s-AR" sz="1800" dirty="0">
                <a:effectLst/>
                <a:latin typeface="Calibri" panose="020F0502020204030204" pitchFamily="34" charset="0"/>
                <a:ea typeface="Calibri" panose="020F0502020204030204" pitchFamily="34" charset="0"/>
                <a:cs typeface="Times New Roman" panose="02020603050405020304" pitchFamily="18" charset="0"/>
              </a:rPr>
              <a:t>No se ve correlación entre la forma en la que se publica en producto en la web y la cantidad de productos vendidos.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1684465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err="1"/>
              <a:t>Contexto</a:t>
            </a:r>
            <a:r>
              <a:rPr lang="en-US" dirty="0"/>
              <a:t> y Audiencia </a:t>
            </a:r>
          </a:p>
          <a:p>
            <a:r>
              <a:rPr lang="en-US" dirty="0" err="1"/>
              <a:t>Hipótesis</a:t>
            </a:r>
            <a:r>
              <a:rPr lang="en-US" dirty="0"/>
              <a:t> / </a:t>
            </a:r>
            <a:r>
              <a:rPr lang="en-US" dirty="0" err="1"/>
              <a:t>Preguntas</a:t>
            </a:r>
            <a:r>
              <a:rPr lang="en-US" dirty="0"/>
              <a:t> de </a:t>
            </a:r>
            <a:r>
              <a:rPr lang="en-US" dirty="0" err="1"/>
              <a:t>interés</a:t>
            </a:r>
            <a:endParaRPr lang="en-US" dirty="0"/>
          </a:p>
          <a:p>
            <a:r>
              <a:rPr lang="en-US" dirty="0"/>
              <a:t>Metadata</a:t>
            </a:r>
          </a:p>
          <a:p>
            <a:r>
              <a:rPr lang="en-US" dirty="0" err="1"/>
              <a:t>Analisis</a:t>
            </a:r>
            <a:r>
              <a:rPr lang="en-US" dirty="0"/>
              <a:t> </a:t>
            </a:r>
            <a:r>
              <a:rPr lang="en-US" dirty="0" err="1"/>
              <a:t>exploratorio</a:t>
            </a:r>
            <a:endParaRPr lang="en-US" dirty="0"/>
          </a:p>
          <a:p>
            <a:r>
              <a:rPr lang="en-US" dirty="0"/>
              <a:t>Insights y </a:t>
            </a:r>
            <a:r>
              <a:rPr lang="en-US" dirty="0" err="1"/>
              <a:t>recomendaciones</a:t>
            </a:r>
            <a:endParaRPr lang="en-US"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84061" y="-2397171"/>
            <a:ext cx="6730626" cy="3205694"/>
          </a:xfrm>
        </p:spPr>
        <p:txBody>
          <a:bodyPr>
            <a:normAutofit/>
          </a:bodyPr>
          <a:lstStyle/>
          <a:p>
            <a:r>
              <a:rPr lang="en-US" sz="2400" dirty="0" err="1"/>
              <a:t>Contexto</a:t>
            </a:r>
            <a:r>
              <a:rPr lang="en-US" sz="2400" dirty="0"/>
              <a:t> y audiencia</a:t>
            </a:r>
          </a:p>
        </p:txBody>
      </p:sp>
      <p:pic>
        <p:nvPicPr>
          <p:cNvPr id="10" name="Picture Placeholder 9" descr="A person smiling at a computer">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2"/>
          <a:srcRect l="18" r="18"/>
          <a:stretch/>
        </p:blipFill>
        <p:spPr>
          <a:xfrm>
            <a:off x="7625969" y="-9144"/>
            <a:ext cx="4581525" cy="6602413"/>
          </a:xfrm>
        </p:spPr>
      </p:pic>
      <p:sp>
        <p:nvSpPr>
          <p:cNvPr id="3" name="TextBox 2">
            <a:extLst>
              <a:ext uri="{FF2B5EF4-FFF2-40B4-BE49-F238E27FC236}">
                <a16:creationId xmlns:a16="http://schemas.microsoft.com/office/drawing/2014/main" id="{F5EF92BA-59EB-6C7B-6CA0-CD505D983B4D}"/>
              </a:ext>
            </a:extLst>
          </p:cNvPr>
          <p:cNvSpPr txBox="1"/>
          <p:nvPr/>
        </p:nvSpPr>
        <p:spPr>
          <a:xfrm>
            <a:off x="375385" y="1424539"/>
            <a:ext cx="7036068" cy="2677656"/>
          </a:xfrm>
          <a:prstGeom prst="rect">
            <a:avLst/>
          </a:prstGeom>
          <a:noFill/>
        </p:spPr>
        <p:txBody>
          <a:bodyPr wrap="square" rtlCol="0">
            <a:spAutoFit/>
          </a:bodyPr>
          <a:lstStyle/>
          <a:p>
            <a:r>
              <a:rPr lang="en-US" sz="1400" b="1" u="sng" dirty="0" err="1">
                <a:latin typeface="Graphik Light" panose="020B0403030202060203" pitchFamily="34" charset="0"/>
              </a:rPr>
              <a:t>Contexto</a:t>
            </a:r>
            <a:r>
              <a:rPr lang="en-US" sz="1400" b="1" u="sng" dirty="0">
                <a:latin typeface="Graphik Light" panose="020B0403030202060203" pitchFamily="34" charset="0"/>
              </a:rPr>
              <a:t>:</a:t>
            </a:r>
          </a:p>
          <a:p>
            <a:endParaRPr lang="en-US" sz="1400" b="1" u="sng" dirty="0">
              <a:latin typeface="Graphik Light" panose="020B0403030202060203" pitchFamily="34" charset="0"/>
            </a:endParaRPr>
          </a:p>
          <a:p>
            <a:pPr algn="just"/>
            <a:r>
              <a:rPr lang="en-US" sz="1400" dirty="0">
                <a:latin typeface="Graphik Light" panose="020B0403030202060203" pitchFamily="34" charset="0"/>
              </a:rPr>
              <a:t>Como </a:t>
            </a:r>
            <a:r>
              <a:rPr lang="en-US" sz="1400" dirty="0" err="1">
                <a:latin typeface="Graphik Light" panose="020B0403030202060203" pitchFamily="34" charset="0"/>
              </a:rPr>
              <a:t>equipo</a:t>
            </a:r>
            <a:r>
              <a:rPr lang="en-US" sz="1400" dirty="0">
                <a:latin typeface="Graphik Light" panose="020B0403030202060203" pitchFamily="34" charset="0"/>
              </a:rPr>
              <a:t> de Marketing science </a:t>
            </a:r>
            <a:r>
              <a:rPr lang="en-US" sz="1400" dirty="0" err="1">
                <a:latin typeface="Graphik Light" panose="020B0403030202060203" pitchFamily="34" charset="0"/>
              </a:rPr>
              <a:t>buscamos</a:t>
            </a:r>
            <a:r>
              <a:rPr lang="en-US" sz="1400" dirty="0">
                <a:latin typeface="Graphik Light" panose="020B0403030202060203" pitchFamily="34" charset="0"/>
              </a:rPr>
              <a:t> </a:t>
            </a:r>
            <a:r>
              <a:rPr lang="en-US" sz="1400" dirty="0" err="1">
                <a:latin typeface="Graphik Light" panose="020B0403030202060203" pitchFamily="34" charset="0"/>
              </a:rPr>
              <a:t>entender</a:t>
            </a:r>
            <a:r>
              <a:rPr lang="en-US" sz="1400" dirty="0">
                <a:latin typeface="Graphik Light" panose="020B0403030202060203" pitchFamily="34" charset="0"/>
              </a:rPr>
              <a:t> </a:t>
            </a:r>
            <a:r>
              <a:rPr lang="en-US" sz="1400" dirty="0" err="1">
                <a:latin typeface="Graphik Light" panose="020B0403030202060203" pitchFamily="34" charset="0"/>
              </a:rPr>
              <a:t>el</a:t>
            </a:r>
            <a:r>
              <a:rPr lang="en-US" sz="1400" dirty="0">
                <a:latin typeface="Graphik Light" panose="020B0403030202060203" pitchFamily="34" charset="0"/>
              </a:rPr>
              <a:t> </a:t>
            </a:r>
            <a:r>
              <a:rPr lang="en-US" sz="1400" dirty="0" err="1">
                <a:latin typeface="Graphik Light" panose="020B0403030202060203" pitchFamily="34" charset="0"/>
              </a:rPr>
              <a:t>comportamiento</a:t>
            </a:r>
            <a:r>
              <a:rPr lang="en-US" sz="1400" dirty="0">
                <a:latin typeface="Graphik Light" panose="020B0403030202060203" pitchFamily="34" charset="0"/>
              </a:rPr>
              <a:t> del </a:t>
            </a:r>
            <a:r>
              <a:rPr lang="en-US" sz="1400" dirty="0" err="1">
                <a:latin typeface="Graphik Light" panose="020B0403030202060203" pitchFamily="34" charset="0"/>
              </a:rPr>
              <a:t>consumidor</a:t>
            </a:r>
            <a:r>
              <a:rPr lang="en-US" sz="1400" dirty="0">
                <a:latin typeface="Graphik Light" panose="020B0403030202060203" pitchFamily="34" charset="0"/>
              </a:rPr>
              <a:t> que </a:t>
            </a:r>
            <a:r>
              <a:rPr lang="en-US" sz="1400" dirty="0" err="1">
                <a:latin typeface="Graphik Light" panose="020B0403030202060203" pitchFamily="34" charset="0"/>
              </a:rPr>
              <a:t>elije</a:t>
            </a:r>
            <a:r>
              <a:rPr lang="en-US" sz="1400" dirty="0">
                <a:latin typeface="Graphik Light" panose="020B0403030202060203" pitchFamily="34" charset="0"/>
              </a:rPr>
              <a:t> </a:t>
            </a:r>
            <a:r>
              <a:rPr lang="en-US" sz="1400" dirty="0" err="1">
                <a:latin typeface="Graphik Light" panose="020B0403030202060203" pitchFamily="34" charset="0"/>
              </a:rPr>
              <a:t>realizar</a:t>
            </a:r>
            <a:r>
              <a:rPr lang="en-US" sz="1400" dirty="0">
                <a:latin typeface="Graphik Light" panose="020B0403030202060203" pitchFamily="34" charset="0"/>
              </a:rPr>
              <a:t> </a:t>
            </a:r>
            <a:r>
              <a:rPr lang="en-US" sz="1400" dirty="0" err="1">
                <a:latin typeface="Graphik Light" panose="020B0403030202060203" pitchFamily="34" charset="0"/>
              </a:rPr>
              <a:t>compras</a:t>
            </a:r>
            <a:r>
              <a:rPr lang="en-US" sz="1400" dirty="0">
                <a:latin typeface="Graphik Light" panose="020B0403030202060203" pitchFamily="34" charset="0"/>
              </a:rPr>
              <a:t> online </a:t>
            </a:r>
            <a:r>
              <a:rPr lang="en-US" sz="1400" dirty="0" err="1">
                <a:latin typeface="Graphik Light" panose="020B0403030202060203" pitchFamily="34" charset="0"/>
              </a:rPr>
              <a:t>en</a:t>
            </a:r>
            <a:r>
              <a:rPr lang="en-US" sz="1400" dirty="0">
                <a:latin typeface="Graphik Light" panose="020B0403030202060203" pitchFamily="34" charset="0"/>
              </a:rPr>
              <a:t> </a:t>
            </a:r>
            <a:r>
              <a:rPr lang="en-US" sz="1400" dirty="0" err="1">
                <a:latin typeface="Graphik Light" panose="020B0403030202060203" pitchFamily="34" charset="0"/>
              </a:rPr>
              <a:t>Brasil</a:t>
            </a:r>
            <a:r>
              <a:rPr lang="en-US" sz="1400" dirty="0">
                <a:latin typeface="Graphik Light" panose="020B0403030202060203" pitchFamily="34" charset="0"/>
              </a:rPr>
              <a:t>, con </a:t>
            </a:r>
            <a:r>
              <a:rPr lang="en-US" sz="1400" dirty="0" err="1">
                <a:latin typeface="Graphik Light" panose="020B0403030202060203" pitchFamily="34" charset="0"/>
              </a:rPr>
              <a:t>el</a:t>
            </a:r>
            <a:r>
              <a:rPr lang="en-US" sz="1400" dirty="0">
                <a:latin typeface="Graphik Light" panose="020B0403030202060203" pitchFamily="34" charset="0"/>
              </a:rPr>
              <a:t> fin de </a:t>
            </a:r>
            <a:r>
              <a:rPr lang="en-US" sz="1400" dirty="0" err="1">
                <a:latin typeface="Graphik Light" panose="020B0403030202060203" pitchFamily="34" charset="0"/>
              </a:rPr>
              <a:t>aumentar</a:t>
            </a:r>
            <a:r>
              <a:rPr lang="en-US" sz="1400" dirty="0">
                <a:latin typeface="Graphik Light" panose="020B0403030202060203" pitchFamily="34" charset="0"/>
              </a:rPr>
              <a:t> las </a:t>
            </a:r>
            <a:r>
              <a:rPr lang="en-US" sz="1400" dirty="0" err="1">
                <a:latin typeface="Graphik Light" panose="020B0403030202060203" pitchFamily="34" charset="0"/>
              </a:rPr>
              <a:t>ventas</a:t>
            </a:r>
            <a:r>
              <a:rPr lang="en-US" sz="1400" dirty="0">
                <a:latin typeface="Graphik Light" panose="020B0403030202060203" pitchFamily="34" charset="0"/>
              </a:rPr>
              <a:t>. Más </a:t>
            </a:r>
            <a:r>
              <a:rPr lang="en-US" sz="1400" dirty="0" err="1">
                <a:latin typeface="Graphik Light" panose="020B0403030202060203" pitchFamily="34" charset="0"/>
              </a:rPr>
              <a:t>específicamente</a:t>
            </a:r>
            <a:r>
              <a:rPr lang="en-US" sz="1400" dirty="0">
                <a:latin typeface="Graphik Light" panose="020B0403030202060203" pitchFamily="34" charset="0"/>
              </a:rPr>
              <a:t> </a:t>
            </a:r>
            <a:r>
              <a:rPr lang="en-US" sz="1400" dirty="0" err="1">
                <a:latin typeface="Graphik Light" panose="020B0403030202060203" pitchFamily="34" charset="0"/>
              </a:rPr>
              <a:t>nuestro</a:t>
            </a:r>
            <a:r>
              <a:rPr lang="en-US" sz="1400" dirty="0">
                <a:latin typeface="Graphik Light" panose="020B0403030202060203" pitchFamily="34" charset="0"/>
              </a:rPr>
              <a:t> </a:t>
            </a:r>
            <a:r>
              <a:rPr lang="en-US" sz="1400" dirty="0" err="1">
                <a:latin typeface="Graphik Light" panose="020B0403030202060203" pitchFamily="34" charset="0"/>
              </a:rPr>
              <a:t>objetivo</a:t>
            </a:r>
            <a:r>
              <a:rPr lang="en-US" sz="1400" dirty="0">
                <a:latin typeface="Graphik Light" panose="020B0403030202060203" pitchFamily="34" charset="0"/>
              </a:rPr>
              <a:t> es </a:t>
            </a:r>
            <a:r>
              <a:rPr lang="es-ES" sz="1400" b="0" dirty="0">
                <a:effectLst/>
                <a:latin typeface="Graphik Light" panose="020B0403030202060203" pitchFamily="34" charset="0"/>
              </a:rPr>
              <a:t>lograr definir qué tipo de consumidor se ve atraído por nuestra oferta de productos online, y que variables influyen sobre la decisión final de comprar, puede ser la localización del vendedor/comprador , el precio del producto, el costo del envío, el tiempo que tarda el envío del producto, las características del producto etc. También al tener reseñas de los clientes podemos determinar que productos tienen una recepción positiva y con cuales el cliente esta insatisfecho.</a:t>
            </a:r>
          </a:p>
          <a:p>
            <a:pPr algn="just"/>
            <a:r>
              <a:rPr lang="en-US" sz="1400" dirty="0">
                <a:latin typeface="Graphik Light" panose="020B0403030202060203" pitchFamily="34" charset="0"/>
              </a:rPr>
              <a:t> </a:t>
            </a:r>
          </a:p>
        </p:txBody>
      </p:sp>
      <p:sp>
        <p:nvSpPr>
          <p:cNvPr id="4" name="TextBox 3">
            <a:extLst>
              <a:ext uri="{FF2B5EF4-FFF2-40B4-BE49-F238E27FC236}">
                <a16:creationId xmlns:a16="http://schemas.microsoft.com/office/drawing/2014/main" id="{CC8C3C18-21EA-BACC-3F8D-B1050D0B17A6}"/>
              </a:ext>
            </a:extLst>
          </p:cNvPr>
          <p:cNvSpPr txBox="1"/>
          <p:nvPr/>
        </p:nvSpPr>
        <p:spPr>
          <a:xfrm>
            <a:off x="375385" y="3935092"/>
            <a:ext cx="7036068" cy="1169551"/>
          </a:xfrm>
          <a:prstGeom prst="rect">
            <a:avLst/>
          </a:prstGeom>
          <a:noFill/>
        </p:spPr>
        <p:txBody>
          <a:bodyPr wrap="square" rtlCol="0">
            <a:spAutoFit/>
          </a:bodyPr>
          <a:lstStyle/>
          <a:p>
            <a:r>
              <a:rPr lang="en-US" sz="1400" b="1" u="sng" dirty="0">
                <a:latin typeface="Graphik Light" panose="020B0403030202060203" pitchFamily="34" charset="0"/>
              </a:rPr>
              <a:t>Audiencia:</a:t>
            </a:r>
          </a:p>
          <a:p>
            <a:endParaRPr lang="en-US" sz="1400" b="1" u="sng" dirty="0">
              <a:latin typeface="Graphik Light" panose="020B0403030202060203" pitchFamily="34" charset="0"/>
            </a:endParaRPr>
          </a:p>
          <a:p>
            <a:pPr algn="just"/>
            <a:r>
              <a:rPr lang="en-US" sz="1400" dirty="0">
                <a:latin typeface="Graphik Light" panose="020B0403030202060203" pitchFamily="34" charset="0"/>
              </a:rPr>
              <a:t>Nuestra audiencia final es un </a:t>
            </a:r>
            <a:r>
              <a:rPr lang="en-US" sz="1400" dirty="0" err="1">
                <a:latin typeface="Graphik Light" panose="020B0403030202060203" pitchFamily="34" charset="0"/>
              </a:rPr>
              <a:t>equipo</a:t>
            </a:r>
            <a:r>
              <a:rPr lang="en-US" sz="1400" dirty="0">
                <a:latin typeface="Graphik Light" panose="020B0403030202060203" pitchFamily="34" charset="0"/>
              </a:rPr>
              <a:t> de </a:t>
            </a:r>
            <a:r>
              <a:rPr lang="en-US" sz="1400" dirty="0" err="1">
                <a:latin typeface="Graphik Light" panose="020B0403030202060203" pitchFamily="34" charset="0"/>
              </a:rPr>
              <a:t>publicidad</a:t>
            </a:r>
            <a:r>
              <a:rPr lang="en-US" sz="1400" dirty="0">
                <a:latin typeface="Graphik Light" panose="020B0403030202060203" pitchFamily="34" charset="0"/>
              </a:rPr>
              <a:t> de la </a:t>
            </a:r>
            <a:r>
              <a:rPr lang="en-US" sz="1400" dirty="0" err="1">
                <a:latin typeface="Graphik Light" panose="020B0403030202060203" pitchFamily="34" charset="0"/>
              </a:rPr>
              <a:t>compañia</a:t>
            </a:r>
            <a:r>
              <a:rPr lang="en-US" sz="1400" dirty="0">
                <a:latin typeface="Graphik Light" panose="020B0403030202060203" pitchFamily="34" charset="0"/>
              </a:rPr>
              <a:t>, al </a:t>
            </a:r>
            <a:r>
              <a:rPr lang="en-US" sz="1400" dirty="0" err="1">
                <a:latin typeface="Graphik Light" panose="020B0403030202060203" pitchFamily="34" charset="0"/>
              </a:rPr>
              <a:t>cual</a:t>
            </a:r>
            <a:r>
              <a:rPr lang="en-US" sz="1400" dirty="0">
                <a:latin typeface="Graphik Light" panose="020B0403030202060203" pitchFamily="34" charset="0"/>
              </a:rPr>
              <a:t> le </a:t>
            </a:r>
            <a:r>
              <a:rPr lang="en-US" sz="1400" dirty="0" err="1">
                <a:latin typeface="Graphik Light" panose="020B0403030202060203" pitchFamily="34" charset="0"/>
              </a:rPr>
              <a:t>debemos</a:t>
            </a:r>
            <a:r>
              <a:rPr lang="en-US" sz="1400" dirty="0">
                <a:latin typeface="Graphik Light" panose="020B0403030202060203" pitchFamily="34" charset="0"/>
              </a:rPr>
              <a:t> </a:t>
            </a:r>
            <a:r>
              <a:rPr lang="en-US" sz="1400" dirty="0" err="1">
                <a:latin typeface="Graphik Light" panose="020B0403030202060203" pitchFamily="34" charset="0"/>
              </a:rPr>
              <a:t>entregar</a:t>
            </a:r>
            <a:r>
              <a:rPr lang="en-US" sz="1400" dirty="0">
                <a:latin typeface="Graphik Light" panose="020B0403030202060203" pitchFamily="34" charset="0"/>
              </a:rPr>
              <a:t> </a:t>
            </a:r>
            <a:r>
              <a:rPr lang="en-US" sz="1400" dirty="0" err="1">
                <a:latin typeface="Graphik Light" panose="020B0403030202060203" pitchFamily="34" charset="0"/>
              </a:rPr>
              <a:t>diferentes</a:t>
            </a:r>
            <a:r>
              <a:rPr lang="en-US" sz="1400" dirty="0">
                <a:latin typeface="Graphik Light" panose="020B0403030202060203" pitchFamily="34" charset="0"/>
              </a:rPr>
              <a:t> </a:t>
            </a:r>
            <a:r>
              <a:rPr lang="en-US" sz="1400" dirty="0" err="1">
                <a:latin typeface="Graphik Light" panose="020B0403030202060203" pitchFamily="34" charset="0"/>
              </a:rPr>
              <a:t>propuestas</a:t>
            </a:r>
            <a:r>
              <a:rPr lang="en-US" sz="1400" dirty="0">
                <a:latin typeface="Graphik Light" panose="020B0403030202060203" pitchFamily="34" charset="0"/>
              </a:rPr>
              <a:t> que luego </a:t>
            </a:r>
            <a:r>
              <a:rPr lang="en-US" sz="1400" dirty="0" err="1">
                <a:latin typeface="Graphik Light" panose="020B0403030202060203" pitchFamily="34" charset="0"/>
              </a:rPr>
              <a:t>ellos</a:t>
            </a:r>
            <a:r>
              <a:rPr lang="en-US" sz="1400" dirty="0">
                <a:latin typeface="Graphik Light" panose="020B0403030202060203" pitchFamily="34" charset="0"/>
              </a:rPr>
              <a:t> </a:t>
            </a:r>
            <a:r>
              <a:rPr lang="en-US" sz="1400" dirty="0" err="1">
                <a:latin typeface="Graphik Light" panose="020B0403030202060203" pitchFamily="34" charset="0"/>
              </a:rPr>
              <a:t>llevaran</a:t>
            </a:r>
            <a:r>
              <a:rPr lang="en-US" sz="1400" dirty="0">
                <a:latin typeface="Graphik Light" panose="020B0403030202060203" pitchFamily="34" charset="0"/>
              </a:rPr>
              <a:t> a </a:t>
            </a:r>
            <a:r>
              <a:rPr lang="en-US" sz="1400" dirty="0" err="1">
                <a:latin typeface="Graphik Light" panose="020B0403030202060203" pitchFamily="34" charset="0"/>
              </a:rPr>
              <a:t>cabo</a:t>
            </a:r>
            <a:r>
              <a:rPr lang="en-US" sz="1400" dirty="0">
                <a:latin typeface="Graphik Light" panose="020B0403030202060203" pitchFamily="34" charset="0"/>
              </a:rPr>
              <a:t> </a:t>
            </a:r>
            <a:r>
              <a:rPr lang="en-US" sz="1400" dirty="0" err="1">
                <a:latin typeface="Graphik Light" panose="020B0403030202060203" pitchFamily="34" charset="0"/>
              </a:rPr>
              <a:t>enfocados</a:t>
            </a:r>
            <a:r>
              <a:rPr lang="en-US" sz="1400" dirty="0">
                <a:latin typeface="Graphik Light" panose="020B0403030202060203" pitchFamily="34" charset="0"/>
              </a:rPr>
              <a:t> al </a:t>
            </a:r>
            <a:r>
              <a:rPr lang="en-US" sz="1400" dirty="0" err="1">
                <a:latin typeface="Graphik Light" panose="020B0403030202060203" pitchFamily="34" charset="0"/>
              </a:rPr>
              <a:t>publico</a:t>
            </a:r>
            <a:r>
              <a:rPr lang="en-US" sz="1400" dirty="0">
                <a:latin typeface="Graphik Light" panose="020B0403030202060203" pitchFamily="34" charset="0"/>
              </a:rPr>
              <a:t> </a:t>
            </a:r>
            <a:r>
              <a:rPr lang="en-US" sz="1400" dirty="0" err="1">
                <a:latin typeface="Graphik Light" panose="020B0403030202060203" pitchFamily="34" charset="0"/>
              </a:rPr>
              <a:t>objetivo</a:t>
            </a:r>
            <a:r>
              <a:rPr lang="en-US" sz="1400" dirty="0">
                <a:latin typeface="Graphik Light" panose="020B0403030202060203" pitchFamily="34" charset="0"/>
              </a:rPr>
              <a:t>.</a:t>
            </a:r>
          </a:p>
        </p:txBody>
      </p:sp>
    </p:spTree>
    <p:extLst>
      <p:ext uri="{BB962C8B-B14F-4D97-AF65-F5344CB8AC3E}">
        <p14:creationId xmlns:p14="http://schemas.microsoft.com/office/powerpoint/2010/main" val="378690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4899259" y="176785"/>
            <a:ext cx="7061093" cy="862744"/>
          </a:xfrm>
        </p:spPr>
        <p:txBody>
          <a:bodyPr>
            <a:normAutofit/>
          </a:bodyPr>
          <a:lstStyle/>
          <a:p>
            <a:r>
              <a:rPr lang="en-ZA" dirty="0" err="1"/>
              <a:t>Preguntas</a:t>
            </a:r>
            <a:r>
              <a:rPr lang="en-ZA" dirty="0"/>
              <a:t> de </a:t>
            </a:r>
            <a:r>
              <a:rPr lang="en-ZA" dirty="0" err="1"/>
              <a:t>interés</a:t>
            </a:r>
            <a:endParaRPr lang="en-ZA" dirty="0"/>
          </a:p>
        </p:txBody>
      </p:sp>
      <p:pic>
        <p:nvPicPr>
          <p:cNvPr id="12" name="Picture Placeholder 11" descr="A person in a yellow shirt">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a:blip r:embed="rId2"/>
          <a:srcRect l="33" r="33"/>
          <a:stretch/>
        </p:blipFill>
        <p:spPr>
          <a:xfrm>
            <a:off x="-15240" y="-15240"/>
            <a:ext cx="4581525" cy="6602413"/>
          </a:xfrm>
        </p:spPr>
      </p:pic>
      <p:sp>
        <p:nvSpPr>
          <p:cNvPr id="4" name="Text Placeholder 3">
            <a:extLst>
              <a:ext uri="{FF2B5EF4-FFF2-40B4-BE49-F238E27FC236}">
                <a16:creationId xmlns:a16="http://schemas.microsoft.com/office/drawing/2014/main" id="{51D6AA66-EC20-FCAE-04B0-6BEB18463C2D}"/>
              </a:ext>
            </a:extLst>
          </p:cNvPr>
          <p:cNvSpPr>
            <a:spLocks noGrp="1"/>
          </p:cNvSpPr>
          <p:nvPr>
            <p:ph type="body" sz="quarter" idx="11"/>
          </p:nvPr>
        </p:nvSpPr>
        <p:spPr>
          <a:xfrm>
            <a:off x="4899259" y="1591376"/>
            <a:ext cx="7061093" cy="3789146"/>
          </a:xfrm>
        </p:spPr>
        <p:txBody>
          <a:bodyPr>
            <a:normAutofit/>
          </a:bodyPr>
          <a:lstStyle/>
          <a:p>
            <a:r>
              <a:rPr lang="en-US" sz="1400" dirty="0" err="1">
                <a:latin typeface="Graphik Light" panose="020B0403030202060203" pitchFamily="34" charset="0"/>
              </a:rPr>
              <a:t>Preguntas</a:t>
            </a:r>
            <a:r>
              <a:rPr lang="en-US" sz="1400" dirty="0">
                <a:latin typeface="Graphik Light" panose="020B0403030202060203" pitchFamily="34" charset="0"/>
              </a:rPr>
              <a:t> </a:t>
            </a:r>
            <a:r>
              <a:rPr lang="en-US" sz="1400" dirty="0" err="1">
                <a:latin typeface="Graphik Light" panose="020B0403030202060203" pitchFamily="34" charset="0"/>
              </a:rPr>
              <a:t>principales</a:t>
            </a:r>
            <a:r>
              <a:rPr lang="en-US" sz="1400" dirty="0">
                <a:latin typeface="Graphik Light" panose="020B0403030202060203" pitchFamily="34" charset="0"/>
              </a:rPr>
              <a:t>:</a:t>
            </a:r>
          </a:p>
          <a:p>
            <a:pPr marL="342900" indent="-342900">
              <a:buFont typeface="Arial" panose="020B0604020202020204" pitchFamily="34" charset="0"/>
              <a:buChar char="•"/>
            </a:pPr>
            <a:r>
              <a:rPr lang="es-ES" sz="1400" b="0" dirty="0">
                <a:effectLst/>
                <a:latin typeface="Graphik Light" panose="020B0403030202060203" pitchFamily="34" charset="0"/>
              </a:rPr>
              <a:t>¿Existen ciertos patrones en los consumidores a la hora de comprar online?</a:t>
            </a:r>
          </a:p>
          <a:p>
            <a:pPr marL="342900" indent="-342900">
              <a:buFont typeface="Arial" panose="020B0604020202020204" pitchFamily="34" charset="0"/>
              <a:buChar char="•"/>
            </a:pPr>
            <a:endParaRPr lang="es-ES" sz="1400" dirty="0">
              <a:latin typeface="Graphik Light" panose="020B0403030202060203" pitchFamily="34" charset="0"/>
            </a:endParaRPr>
          </a:p>
          <a:p>
            <a:r>
              <a:rPr lang="es-ES" sz="1400" b="0" dirty="0">
                <a:effectLst/>
                <a:latin typeface="Graphik Light" panose="020B0403030202060203" pitchFamily="34" charset="0"/>
              </a:rPr>
              <a:t>Preguntas secundarias:</a:t>
            </a:r>
          </a:p>
          <a:p>
            <a:pPr marL="285750" indent="-285750">
              <a:buFont typeface="Arial" panose="020B0604020202020204" pitchFamily="34" charset="0"/>
              <a:buChar char="•"/>
            </a:pPr>
            <a:r>
              <a:rPr lang="es-ES" sz="1400" dirty="0">
                <a:latin typeface="Graphik Light" panose="020B0403030202060203" pitchFamily="34" charset="0"/>
              </a:rPr>
              <a:t>¿Hay momentos del día, días de la semana, o meses donde se realizan mas cantidad de compras?</a:t>
            </a:r>
            <a:endParaRPr lang="es-ES" sz="1400" b="0" dirty="0">
              <a:effectLst/>
              <a:latin typeface="Graphik Light" panose="020B0403030202060203" pitchFamily="34" charset="0"/>
            </a:endParaRPr>
          </a:p>
          <a:p>
            <a:pPr marL="342900" indent="-342900">
              <a:buFont typeface="Arial" panose="020B0604020202020204" pitchFamily="34" charset="0"/>
              <a:buChar char="•"/>
            </a:pPr>
            <a:r>
              <a:rPr lang="es-ES" sz="1400" dirty="0">
                <a:latin typeface="Graphik Light" panose="020B0403030202060203" pitchFamily="34" charset="0"/>
              </a:rPr>
              <a:t>¿El tamaño y peso influye en la probabilidad de venta online del producto?</a:t>
            </a:r>
          </a:p>
          <a:p>
            <a:pPr marL="342900" indent="-342900">
              <a:buFont typeface="Arial" panose="020B0604020202020204" pitchFamily="34" charset="0"/>
              <a:buChar char="•"/>
            </a:pPr>
            <a:r>
              <a:rPr lang="es-ES" sz="1400" dirty="0">
                <a:latin typeface="Graphik Light" panose="020B0403030202060203" pitchFamily="34" charset="0"/>
              </a:rPr>
              <a:t>¿La influencia del tamaño y el peso del producto sobre su probabilidad de venta online, es exclusivamente por el costo de envío?</a:t>
            </a:r>
          </a:p>
          <a:p>
            <a:pPr marL="342900" indent="-342900">
              <a:buFont typeface="Arial" panose="020B0604020202020204" pitchFamily="34" charset="0"/>
              <a:buChar char="•"/>
            </a:pPr>
            <a:r>
              <a:rPr lang="es-ES" sz="1400" dirty="0">
                <a:latin typeface="Graphik Light" panose="020B0403030202060203" pitchFamily="34" charset="0"/>
              </a:rPr>
              <a:t> ¿La forma en la que se publica el producto aumenta/reduce su probabilidad de venta? </a:t>
            </a:r>
          </a:p>
          <a:p>
            <a:pPr marL="342900" indent="-342900">
              <a:buFont typeface="Arial" panose="020B0604020202020204" pitchFamily="34" charset="0"/>
              <a:buChar char="•"/>
            </a:pPr>
            <a:r>
              <a:rPr lang="es-ES" sz="1400" dirty="0">
                <a:latin typeface="Graphik Light" panose="020B0403030202060203" pitchFamily="34" charset="0"/>
              </a:rPr>
              <a:t>¿La forma en la que se publica el producto online, afecta en igual medida a todos los tipos de productos?</a:t>
            </a:r>
          </a:p>
          <a:p>
            <a:pPr marL="342900" indent="-342900">
              <a:buFont typeface="Arial" panose="020B0604020202020204" pitchFamily="34" charset="0"/>
              <a:buChar char="•"/>
            </a:pPr>
            <a:endParaRPr lang="en-US" sz="1400" dirty="0">
              <a:latin typeface="Graphik Light" panose="020B0403030202060203" pitchFamily="34" charset="0"/>
            </a:endParaRPr>
          </a:p>
        </p:txBody>
      </p:sp>
    </p:spTree>
    <p:extLst>
      <p:ext uri="{BB962C8B-B14F-4D97-AF65-F5344CB8AC3E}">
        <p14:creationId xmlns:p14="http://schemas.microsoft.com/office/powerpoint/2010/main" val="3590816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315548" y="-417004"/>
            <a:ext cx="8297380" cy="1326514"/>
          </a:xfrm>
        </p:spPr>
        <p:txBody>
          <a:bodyPr/>
          <a:lstStyle/>
          <a:p>
            <a:r>
              <a:rPr lang="en-US" dirty="0"/>
              <a:t>RESUMEN </a:t>
            </a:r>
            <a:r>
              <a:rPr lang="en-US" dirty="0" err="1"/>
              <a:t>mETADATA</a:t>
            </a:r>
            <a:endParaRPr lang="en-ZA"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graphicFrame>
        <p:nvGraphicFramePr>
          <p:cNvPr id="4" name="Diagram 3">
            <a:extLst>
              <a:ext uri="{FF2B5EF4-FFF2-40B4-BE49-F238E27FC236}">
                <a16:creationId xmlns:a16="http://schemas.microsoft.com/office/drawing/2014/main" id="{A42E865B-9803-A2CA-1BE4-79209D9D0793}"/>
              </a:ext>
            </a:extLst>
          </p:cNvPr>
          <p:cNvGraphicFramePr/>
          <p:nvPr>
            <p:extLst>
              <p:ext uri="{D42A27DB-BD31-4B8C-83A1-F6EECF244321}">
                <p14:modId xmlns:p14="http://schemas.microsoft.com/office/powerpoint/2010/main" val="1944542957"/>
              </p:ext>
            </p:extLst>
          </p:nvPr>
        </p:nvGraphicFramePr>
        <p:xfrm>
          <a:off x="-195233" y="1405287"/>
          <a:ext cx="5825423" cy="4186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3C7CD00-E336-C555-C55A-5B3B263511B2}"/>
              </a:ext>
            </a:extLst>
          </p:cNvPr>
          <p:cNvPicPr>
            <a:picLocks noChangeAspect="1"/>
          </p:cNvPicPr>
          <p:nvPr/>
        </p:nvPicPr>
        <p:blipFill>
          <a:blip r:embed="rId7"/>
          <a:stretch>
            <a:fillRect/>
          </a:stretch>
        </p:blipFill>
        <p:spPr>
          <a:xfrm>
            <a:off x="6284708" y="1489179"/>
            <a:ext cx="3721858" cy="1939821"/>
          </a:xfrm>
          <a:prstGeom prst="rect">
            <a:avLst/>
          </a:prstGeom>
          <a:ln w="12700">
            <a:solidFill>
              <a:schemeClr val="tx1"/>
            </a:solidFill>
          </a:ln>
        </p:spPr>
      </p:pic>
      <p:pic>
        <p:nvPicPr>
          <p:cNvPr id="7" name="Picture 6">
            <a:extLst>
              <a:ext uri="{FF2B5EF4-FFF2-40B4-BE49-F238E27FC236}">
                <a16:creationId xmlns:a16="http://schemas.microsoft.com/office/drawing/2014/main" id="{0D1CACD9-4E36-EF22-A3B0-2C90A6242EBC}"/>
              </a:ext>
            </a:extLst>
          </p:cNvPr>
          <p:cNvPicPr>
            <a:picLocks noChangeAspect="1"/>
          </p:cNvPicPr>
          <p:nvPr/>
        </p:nvPicPr>
        <p:blipFill rotWithShape="1">
          <a:blip r:embed="rId8"/>
          <a:srcRect l="986" t="2635" r="1098" b="2472"/>
          <a:stretch/>
        </p:blipFill>
        <p:spPr>
          <a:xfrm>
            <a:off x="5630190" y="3893058"/>
            <a:ext cx="3721858" cy="1867302"/>
          </a:xfrm>
          <a:prstGeom prst="rect">
            <a:avLst/>
          </a:prstGeom>
          <a:ln w="19050">
            <a:solidFill>
              <a:schemeClr val="tx1"/>
            </a:solidFill>
          </a:ln>
        </p:spPr>
      </p:pic>
      <p:sp>
        <p:nvSpPr>
          <p:cNvPr id="8" name="TextBox 7">
            <a:extLst>
              <a:ext uri="{FF2B5EF4-FFF2-40B4-BE49-F238E27FC236}">
                <a16:creationId xmlns:a16="http://schemas.microsoft.com/office/drawing/2014/main" id="{701484C5-F9F6-EBAB-6346-F4C74627B649}"/>
              </a:ext>
            </a:extLst>
          </p:cNvPr>
          <p:cNvSpPr txBox="1"/>
          <p:nvPr/>
        </p:nvSpPr>
        <p:spPr>
          <a:xfrm>
            <a:off x="6207706" y="1205285"/>
            <a:ext cx="3721858" cy="307777"/>
          </a:xfrm>
          <a:prstGeom prst="rect">
            <a:avLst/>
          </a:prstGeom>
          <a:noFill/>
        </p:spPr>
        <p:txBody>
          <a:bodyPr wrap="square" rtlCol="0">
            <a:spAutoFit/>
          </a:bodyPr>
          <a:lstStyle/>
          <a:p>
            <a:r>
              <a:rPr lang="en-US" sz="1400" dirty="0"/>
              <a:t>Ciudad </a:t>
            </a:r>
            <a:r>
              <a:rPr lang="en-US" sz="1400" dirty="0" err="1"/>
              <a:t>dónde</a:t>
            </a:r>
            <a:r>
              <a:rPr lang="en-US" sz="1400" dirty="0"/>
              <a:t> </a:t>
            </a:r>
            <a:r>
              <a:rPr lang="en-US" sz="1400" dirty="0" err="1"/>
              <a:t>vive</a:t>
            </a:r>
            <a:r>
              <a:rPr lang="en-US" sz="1400" dirty="0"/>
              <a:t> </a:t>
            </a:r>
            <a:r>
              <a:rPr lang="en-US" sz="1400" dirty="0" err="1"/>
              <a:t>el</a:t>
            </a:r>
            <a:r>
              <a:rPr lang="en-US" sz="1400" dirty="0"/>
              <a:t> </a:t>
            </a:r>
            <a:r>
              <a:rPr lang="en-US" sz="1400" dirty="0" err="1"/>
              <a:t>consumidor</a:t>
            </a:r>
            <a:r>
              <a:rPr lang="en-US" sz="1400" dirty="0"/>
              <a:t> </a:t>
            </a:r>
          </a:p>
        </p:txBody>
      </p:sp>
      <p:sp>
        <p:nvSpPr>
          <p:cNvPr id="9" name="TextBox 8">
            <a:extLst>
              <a:ext uri="{FF2B5EF4-FFF2-40B4-BE49-F238E27FC236}">
                <a16:creationId xmlns:a16="http://schemas.microsoft.com/office/drawing/2014/main" id="{23B19A71-45C2-B2DB-553E-8DE46ADBD815}"/>
              </a:ext>
            </a:extLst>
          </p:cNvPr>
          <p:cNvSpPr txBox="1"/>
          <p:nvPr/>
        </p:nvSpPr>
        <p:spPr>
          <a:xfrm>
            <a:off x="5541958" y="3559005"/>
            <a:ext cx="3721858" cy="307777"/>
          </a:xfrm>
          <a:prstGeom prst="rect">
            <a:avLst/>
          </a:prstGeom>
          <a:noFill/>
        </p:spPr>
        <p:txBody>
          <a:bodyPr wrap="square" rtlCol="0">
            <a:spAutoFit/>
          </a:bodyPr>
          <a:lstStyle/>
          <a:p>
            <a:r>
              <a:rPr lang="en-US" sz="1400" dirty="0" err="1"/>
              <a:t>Categorías</a:t>
            </a:r>
            <a:r>
              <a:rPr lang="en-US" sz="1400" dirty="0"/>
              <a:t> de </a:t>
            </a:r>
            <a:r>
              <a:rPr lang="en-US" sz="1400" dirty="0" err="1"/>
              <a:t>producto</a:t>
            </a:r>
            <a:r>
              <a:rPr lang="en-US" sz="1400" dirty="0"/>
              <a:t> </a:t>
            </a:r>
          </a:p>
        </p:txBody>
      </p:sp>
    </p:spTree>
    <p:extLst>
      <p:ext uri="{BB962C8B-B14F-4D97-AF65-F5344CB8AC3E}">
        <p14:creationId xmlns:p14="http://schemas.microsoft.com/office/powerpoint/2010/main" val="4286667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err="1"/>
              <a:t>Analisis</a:t>
            </a:r>
            <a:r>
              <a:rPr lang="en-US" dirty="0"/>
              <a:t> </a:t>
            </a:r>
            <a:r>
              <a:rPr lang="en-US" dirty="0" err="1"/>
              <a:t>exploratorio</a:t>
            </a:r>
            <a:endParaRPr lang="en-ZA" dirty="0"/>
          </a:p>
        </p:txBody>
      </p:sp>
    </p:spTree>
    <p:extLst>
      <p:ext uri="{BB962C8B-B14F-4D97-AF65-F5344CB8AC3E}">
        <p14:creationId xmlns:p14="http://schemas.microsoft.com/office/powerpoint/2010/main" val="404339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nchor="b">
            <a:normAutofit/>
          </a:bodyPr>
          <a:lstStyle/>
          <a:p>
            <a:br>
              <a:rPr lang="es-ES" sz="2200" dirty="0"/>
            </a:br>
            <a:r>
              <a:rPr lang="es-ES" sz="2200" dirty="0"/>
              <a:t>¿Hay momentos del día, días de la semana, o meses donde se realizan más cantidad de compras?</a:t>
            </a:r>
            <a:br>
              <a:rPr lang="es-ES" sz="2200" b="0" dirty="0">
                <a:effectLst/>
              </a:rPr>
            </a:br>
            <a:endParaRPr lang="en-ZA" sz="2200" dirty="0"/>
          </a:p>
        </p:txBody>
      </p:sp>
      <p:pic>
        <p:nvPicPr>
          <p:cNvPr id="1026" name="Picture 2" descr="A graph of different colored bars&#10;&#10;Description automatically generated">
            <a:extLst>
              <a:ext uri="{FF2B5EF4-FFF2-40B4-BE49-F238E27FC236}">
                <a16:creationId xmlns:a16="http://schemas.microsoft.com/office/drawing/2014/main" id="{E3D2D7C6-B36D-FFD9-C8DA-07DB310FB0D2}"/>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t="1696" b="6847"/>
          <a:stretch/>
        </p:blipFill>
        <p:spPr bwMode="auto">
          <a:xfrm>
            <a:off x="1051878" y="3318692"/>
            <a:ext cx="4380241" cy="2836419"/>
          </a:xfrm>
          <a:prstGeom prst="rect">
            <a:avLst/>
          </a:prstGeom>
          <a:solidFill>
            <a:srgbClr val="FFFFFF"/>
          </a:solidFill>
        </p:spPr>
      </p:pic>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pic>
        <p:nvPicPr>
          <p:cNvPr id="12" name="Picture 11">
            <a:extLst>
              <a:ext uri="{FF2B5EF4-FFF2-40B4-BE49-F238E27FC236}">
                <a16:creationId xmlns:a16="http://schemas.microsoft.com/office/drawing/2014/main" id="{9D2734BE-3C38-9F19-B062-3DB633B3F6D1}"/>
              </a:ext>
            </a:extLst>
          </p:cNvPr>
          <p:cNvPicPr>
            <a:picLocks noChangeAspect="1"/>
          </p:cNvPicPr>
          <p:nvPr/>
        </p:nvPicPr>
        <p:blipFill>
          <a:blip r:embed="rId3"/>
          <a:stretch>
            <a:fillRect/>
          </a:stretch>
        </p:blipFill>
        <p:spPr>
          <a:xfrm>
            <a:off x="6432884" y="3282597"/>
            <a:ext cx="4534402" cy="2836419"/>
          </a:xfrm>
          <a:prstGeom prst="rect">
            <a:avLst/>
          </a:prstGeom>
        </p:spPr>
      </p:pic>
      <p:cxnSp>
        <p:nvCxnSpPr>
          <p:cNvPr id="14" name="Straight Connector 13">
            <a:extLst>
              <a:ext uri="{FF2B5EF4-FFF2-40B4-BE49-F238E27FC236}">
                <a16:creationId xmlns:a16="http://schemas.microsoft.com/office/drawing/2014/main" id="{A3CEB591-252A-A04C-582F-DF10AB191D0B}"/>
              </a:ext>
            </a:extLst>
          </p:cNvPr>
          <p:cNvCxnSpPr>
            <a:cxnSpLocks/>
          </p:cNvCxnSpPr>
          <p:nvPr/>
        </p:nvCxnSpPr>
        <p:spPr>
          <a:xfrm>
            <a:off x="5971002" y="1339914"/>
            <a:ext cx="0" cy="4965827"/>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109EA40-11D7-2A46-C843-169FD6ACFC47}"/>
              </a:ext>
            </a:extLst>
          </p:cNvPr>
          <p:cNvSpPr txBox="1"/>
          <p:nvPr/>
        </p:nvSpPr>
        <p:spPr>
          <a:xfrm>
            <a:off x="6432883" y="1339914"/>
            <a:ext cx="4534402" cy="1661993"/>
          </a:xfrm>
          <a:prstGeom prst="rect">
            <a:avLst/>
          </a:prstGeom>
          <a:noFill/>
        </p:spPr>
        <p:txBody>
          <a:bodyPr wrap="square" rtlCol="0">
            <a:spAutoFit/>
          </a:bodyPr>
          <a:lstStyle/>
          <a:p>
            <a:r>
              <a:rPr lang="es-ES" sz="1200" b="0" dirty="0">
                <a:effectLst/>
                <a:latin typeface="Graphik Light" panose="020B0403030202060203" pitchFamily="34" charset="0"/>
              </a:rPr>
              <a:t>ORDENES DE COMPRA SEGÚN EL MOMENTO DEL DÍA – Datos de 2016 a 2018</a:t>
            </a:r>
          </a:p>
          <a:p>
            <a:endParaRPr lang="es-ES" sz="1200" dirty="0">
              <a:latin typeface="Graphik Light" panose="020B0403030202060203" pitchFamily="34" charset="0"/>
            </a:endParaRPr>
          </a:p>
          <a:p>
            <a:r>
              <a:rPr lang="es-ES" sz="1200" dirty="0">
                <a:latin typeface="Graphik Light" panose="020B0403030202060203" pitchFamily="34" charset="0"/>
              </a:rPr>
              <a:t>L</a:t>
            </a:r>
            <a:r>
              <a:rPr lang="es-ES" sz="1200" b="0" dirty="0">
                <a:effectLst/>
                <a:latin typeface="Graphik Light" panose="020B0403030202060203" pitchFamily="34" charset="0"/>
              </a:rPr>
              <a:t>a mayor cantidad de compras online se realizan durante la tarde, en segundo lugar, se encuentran al mismo nivel la mañana y la noche, y en el momento del día que se hacen menos compras online es al amanecer.</a:t>
            </a:r>
          </a:p>
          <a:p>
            <a:endParaRPr lang="en-US" dirty="0"/>
          </a:p>
        </p:txBody>
      </p:sp>
      <p:sp>
        <p:nvSpPr>
          <p:cNvPr id="17" name="TextBox 16">
            <a:extLst>
              <a:ext uri="{FF2B5EF4-FFF2-40B4-BE49-F238E27FC236}">
                <a16:creationId xmlns:a16="http://schemas.microsoft.com/office/drawing/2014/main" id="{504C9608-E589-D000-F55A-F1C09A1AC776}"/>
              </a:ext>
            </a:extLst>
          </p:cNvPr>
          <p:cNvSpPr txBox="1"/>
          <p:nvPr/>
        </p:nvSpPr>
        <p:spPr>
          <a:xfrm>
            <a:off x="1051878" y="1377002"/>
            <a:ext cx="4534402" cy="1477328"/>
          </a:xfrm>
          <a:prstGeom prst="rect">
            <a:avLst/>
          </a:prstGeom>
          <a:noFill/>
        </p:spPr>
        <p:txBody>
          <a:bodyPr wrap="square" rtlCol="0">
            <a:spAutoFit/>
          </a:bodyPr>
          <a:lstStyle/>
          <a:p>
            <a:r>
              <a:rPr lang="es-ES" sz="1200" b="0" dirty="0">
                <a:effectLst/>
                <a:latin typeface="Graphik Light" panose="020B0403030202060203" pitchFamily="34" charset="0"/>
              </a:rPr>
              <a:t>ORDENES DE COMPRA POR DÍA DE LA SEMANA – Datos de 2016 a 2018</a:t>
            </a:r>
          </a:p>
          <a:p>
            <a:endParaRPr lang="es-ES" sz="1200" dirty="0">
              <a:latin typeface="Graphik Light" panose="020B0403030202060203" pitchFamily="34" charset="0"/>
            </a:endParaRPr>
          </a:p>
          <a:p>
            <a:r>
              <a:rPr lang="es-ES" sz="1200" dirty="0">
                <a:latin typeface="Graphik Light" panose="020B0403030202060203" pitchFamily="34" charset="0"/>
              </a:rPr>
              <a:t>L</a:t>
            </a:r>
            <a:r>
              <a:rPr lang="es-ES" sz="1200" b="0" dirty="0">
                <a:effectLst/>
                <a:latin typeface="Graphik Light" panose="020B0403030202060203" pitchFamily="34" charset="0"/>
              </a:rPr>
              <a:t>a </a:t>
            </a:r>
            <a:r>
              <a:rPr lang="es-ES" sz="1200" dirty="0">
                <a:latin typeface="Graphik Light" panose="020B0403030202060203" pitchFamily="34" charset="0"/>
              </a:rPr>
              <a:t> mayor cantidad de compras online se realizan al inicio de la semana, y estas van disminuyendo hacia el fin de semana, con cierta recuperación el domingo.</a:t>
            </a:r>
          </a:p>
          <a:p>
            <a:endParaRPr lang="en-US" dirty="0"/>
          </a:p>
        </p:txBody>
      </p:sp>
    </p:spTree>
    <p:extLst>
      <p:ext uri="{BB962C8B-B14F-4D97-AF65-F5344CB8AC3E}">
        <p14:creationId xmlns:p14="http://schemas.microsoft.com/office/powerpoint/2010/main" val="1041471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a:lstStyle/>
          <a:p>
            <a:r>
              <a:rPr lang="es-ES" sz="2200" dirty="0"/>
              <a:t>¿El tamaño y peso influye en la probabilidad de venta online del producto?</a:t>
            </a:r>
            <a:br>
              <a:rPr lang="es-ES" sz="2800" dirty="0">
                <a:latin typeface="Graphik Light" panose="020B0403030202060203" pitchFamily="34" charset="0"/>
              </a:rPr>
            </a:br>
            <a:endParaRPr lang="en-ZA" dirty="0"/>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dirty="0"/>
          </a:p>
        </p:txBody>
      </p:sp>
      <p:pic>
        <p:nvPicPr>
          <p:cNvPr id="11" name="Picture 10">
            <a:extLst>
              <a:ext uri="{FF2B5EF4-FFF2-40B4-BE49-F238E27FC236}">
                <a16:creationId xmlns:a16="http://schemas.microsoft.com/office/drawing/2014/main" id="{7EB49BE1-E9EC-5E13-C09F-7BD24192C0DC}"/>
              </a:ext>
            </a:extLst>
          </p:cNvPr>
          <p:cNvPicPr>
            <a:picLocks noChangeAspect="1"/>
          </p:cNvPicPr>
          <p:nvPr/>
        </p:nvPicPr>
        <p:blipFill>
          <a:blip r:embed="rId2"/>
          <a:stretch>
            <a:fillRect/>
          </a:stretch>
        </p:blipFill>
        <p:spPr>
          <a:xfrm>
            <a:off x="6884714" y="2751957"/>
            <a:ext cx="3696836" cy="3259325"/>
          </a:xfrm>
          <a:prstGeom prst="rect">
            <a:avLst/>
          </a:prstGeom>
        </p:spPr>
      </p:pic>
      <p:sp>
        <p:nvSpPr>
          <p:cNvPr id="14" name="TextBox 13">
            <a:extLst>
              <a:ext uri="{FF2B5EF4-FFF2-40B4-BE49-F238E27FC236}">
                <a16:creationId xmlns:a16="http://schemas.microsoft.com/office/drawing/2014/main" id="{005B85A6-B121-4384-1DE4-45F65FB4A1A5}"/>
              </a:ext>
            </a:extLst>
          </p:cNvPr>
          <p:cNvSpPr txBox="1"/>
          <p:nvPr/>
        </p:nvSpPr>
        <p:spPr>
          <a:xfrm>
            <a:off x="1071780" y="1230670"/>
            <a:ext cx="9901020" cy="1292662"/>
          </a:xfrm>
          <a:prstGeom prst="rect">
            <a:avLst/>
          </a:prstGeom>
          <a:noFill/>
        </p:spPr>
        <p:txBody>
          <a:bodyPr wrap="square" rtlCol="0">
            <a:spAutoFit/>
          </a:bodyPr>
          <a:lstStyle/>
          <a:p>
            <a:r>
              <a:rPr lang="es-ES" sz="1200" b="0" dirty="0">
                <a:effectLst/>
                <a:latin typeface="Graphik Light" panose="020B0403030202060203" pitchFamily="34" charset="0"/>
              </a:rPr>
              <a:t>RELACIÓN ENTRE EL PRECIO DEL ENVIO Y EL PESO DEL PRODUCTO – Datos de 2016 a 2018</a:t>
            </a:r>
          </a:p>
          <a:p>
            <a:endParaRPr lang="en-US" sz="1200" dirty="0">
              <a:latin typeface="Graphik Light" panose="020B0403030202060203" pitchFamily="34" charset="0"/>
            </a:endParaRPr>
          </a:p>
          <a:p>
            <a:r>
              <a:rPr lang="es-AR" sz="1200" dirty="0">
                <a:latin typeface="Graphik Light" panose="020B0403030202060203" pitchFamily="34" charset="0"/>
              </a:rPr>
              <a:t>No se puede establecer una correlación clara entre el precio del envío y el peso del producto sin especificar la categoría de producto. En el gráfico de la derecha vemos este mismo análisis pero para los productos de electro, en este caso si podemos decir que existe correlación positive entre el precio del envío y el peso del producto. </a:t>
            </a:r>
            <a:endParaRPr lang="en-US" sz="1200" dirty="0">
              <a:latin typeface="Graphik Light" panose="020B0403030202060203" pitchFamily="34" charset="0"/>
            </a:endParaRPr>
          </a:p>
          <a:p>
            <a:endParaRPr lang="en-US" dirty="0"/>
          </a:p>
        </p:txBody>
      </p:sp>
      <p:pic>
        <p:nvPicPr>
          <p:cNvPr id="16" name="Picture 15">
            <a:extLst>
              <a:ext uri="{FF2B5EF4-FFF2-40B4-BE49-F238E27FC236}">
                <a16:creationId xmlns:a16="http://schemas.microsoft.com/office/drawing/2014/main" id="{F334F801-7C06-6772-9737-B7FAFB3AD7AD}"/>
              </a:ext>
            </a:extLst>
          </p:cNvPr>
          <p:cNvPicPr>
            <a:picLocks noChangeAspect="1"/>
          </p:cNvPicPr>
          <p:nvPr/>
        </p:nvPicPr>
        <p:blipFill>
          <a:blip r:embed="rId3"/>
          <a:stretch>
            <a:fillRect/>
          </a:stretch>
        </p:blipFill>
        <p:spPr>
          <a:xfrm>
            <a:off x="1004059" y="2509958"/>
            <a:ext cx="5057775" cy="3743325"/>
          </a:xfrm>
          <a:prstGeom prst="rect">
            <a:avLst/>
          </a:prstGeom>
        </p:spPr>
      </p:pic>
    </p:spTree>
    <p:extLst>
      <p:ext uri="{BB962C8B-B14F-4D97-AF65-F5344CB8AC3E}">
        <p14:creationId xmlns:p14="http://schemas.microsoft.com/office/powerpoint/2010/main" val="812209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893064" y="72518"/>
            <a:ext cx="10405174" cy="1326514"/>
          </a:xfrm>
        </p:spPr>
        <p:txBody>
          <a:bodyPr anchor="b">
            <a:normAutofit/>
          </a:bodyPr>
          <a:lstStyle/>
          <a:p>
            <a:r>
              <a:rPr lang="es-ES"/>
              <a:t> ¿La forma en la que se publica el producto aumenta/reduce su probabilidad de venta? </a:t>
            </a:r>
            <a:br>
              <a:rPr lang="es-ES"/>
            </a:br>
            <a:endParaRPr lang="en-ZA" dirty="0"/>
          </a:p>
        </p:txBody>
      </p:sp>
      <p:pic>
        <p:nvPicPr>
          <p:cNvPr id="5" name="Picture 4">
            <a:extLst>
              <a:ext uri="{FF2B5EF4-FFF2-40B4-BE49-F238E27FC236}">
                <a16:creationId xmlns:a16="http://schemas.microsoft.com/office/drawing/2014/main" id="{6B7CAE92-A87D-C3F3-2754-6E6921C7E02A}"/>
              </a:ext>
            </a:extLst>
          </p:cNvPr>
          <p:cNvPicPr>
            <a:picLocks noChangeAspect="1"/>
          </p:cNvPicPr>
          <p:nvPr/>
        </p:nvPicPr>
        <p:blipFill>
          <a:blip r:embed="rId2"/>
          <a:stretch>
            <a:fillRect/>
          </a:stretch>
        </p:blipFill>
        <p:spPr>
          <a:xfrm>
            <a:off x="1168287" y="2073275"/>
            <a:ext cx="4338545" cy="3687763"/>
          </a:xfrm>
          <a:prstGeom prst="rect">
            <a:avLst/>
          </a:prstGeom>
          <a:noFill/>
        </p:spPr>
      </p:pic>
      <p:sp>
        <p:nvSpPr>
          <p:cNvPr id="10" name="Content Placeholder 3">
            <a:extLst>
              <a:ext uri="{FF2B5EF4-FFF2-40B4-BE49-F238E27FC236}">
                <a16:creationId xmlns:a16="http://schemas.microsoft.com/office/drawing/2014/main" id="{1667C47F-D668-2AA8-76F8-48257608FD8F}"/>
              </a:ext>
            </a:extLst>
          </p:cNvPr>
          <p:cNvSpPr>
            <a:spLocks noGrp="1"/>
          </p:cNvSpPr>
          <p:nvPr>
            <p:ph sz="quarter" idx="14"/>
          </p:nvPr>
        </p:nvSpPr>
        <p:spPr>
          <a:xfrm>
            <a:off x="6410644" y="2073275"/>
            <a:ext cx="4887594" cy="1555449"/>
          </a:xfrm>
        </p:spPr>
        <p:txBody>
          <a:bodyPr>
            <a:normAutofit lnSpcReduction="10000"/>
          </a:bodyPr>
          <a:lstStyle/>
          <a:p>
            <a:pPr marL="0" marR="0" algn="just">
              <a:lnSpc>
                <a:spcPct val="107000"/>
              </a:lnSpc>
              <a:spcBef>
                <a:spcPts val="0"/>
              </a:spcBef>
              <a:spcAft>
                <a:spcPts val="800"/>
              </a:spcAft>
            </a:pPr>
            <a:r>
              <a:rPr lang="es-AR" sz="1400" dirty="0"/>
              <a:t> No se ve que exista una correlación significative entre la cantidad de fotos y el largo de la descripción de la publicación del producto con la cantidad de productos u ordinas de compra. Por lo cual no se puede afirmar que exista una relación positiva o negative entre estas variables. </a:t>
            </a:r>
            <a:endParaRPr lang="en-US" sz="1400" dirty="0"/>
          </a:p>
          <a:p>
            <a:endParaRPr lang="en-US" dirty="0"/>
          </a:p>
        </p:txBody>
      </p:sp>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2670048"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sp>
        <p:nvSpPr>
          <p:cNvPr id="6" name="TextBox 5">
            <a:extLst>
              <a:ext uri="{FF2B5EF4-FFF2-40B4-BE49-F238E27FC236}">
                <a16:creationId xmlns:a16="http://schemas.microsoft.com/office/drawing/2014/main" id="{FAA5F5C8-071D-11EB-CA50-7C953ED5DA15}"/>
              </a:ext>
            </a:extLst>
          </p:cNvPr>
          <p:cNvSpPr txBox="1"/>
          <p:nvPr/>
        </p:nvSpPr>
        <p:spPr>
          <a:xfrm>
            <a:off x="1031025" y="1430374"/>
            <a:ext cx="9855426" cy="800219"/>
          </a:xfrm>
          <a:prstGeom prst="rect">
            <a:avLst/>
          </a:prstGeom>
          <a:noFill/>
        </p:spPr>
        <p:txBody>
          <a:bodyPr wrap="square" rtlCol="0">
            <a:spAutoFit/>
          </a:bodyPr>
          <a:lstStyle/>
          <a:p>
            <a:r>
              <a:rPr lang="en-US" sz="1400" dirty="0" err="1"/>
              <a:t>Correlación</a:t>
            </a:r>
            <a:r>
              <a:rPr lang="en-US" sz="1400" dirty="0"/>
              <a:t> entre </a:t>
            </a:r>
            <a:r>
              <a:rPr lang="en-US" sz="1400" dirty="0" err="1"/>
              <a:t>el</a:t>
            </a:r>
            <a:r>
              <a:rPr lang="en-US" sz="1400" dirty="0"/>
              <a:t> largo de la </a:t>
            </a:r>
            <a:r>
              <a:rPr lang="en-US" sz="1400" dirty="0" err="1"/>
              <a:t>descripción</a:t>
            </a:r>
            <a:r>
              <a:rPr lang="en-US" sz="1400" dirty="0"/>
              <a:t> de la </a:t>
            </a:r>
            <a:r>
              <a:rPr lang="en-US" sz="1400" dirty="0" err="1"/>
              <a:t>publicación</a:t>
            </a:r>
            <a:r>
              <a:rPr lang="en-US" sz="1400" dirty="0"/>
              <a:t>, la </a:t>
            </a:r>
            <a:r>
              <a:rPr lang="en-US" sz="1400" dirty="0" err="1"/>
              <a:t>cantidad</a:t>
            </a:r>
            <a:r>
              <a:rPr lang="en-US" sz="1400" dirty="0"/>
              <a:t> de </a:t>
            </a:r>
            <a:r>
              <a:rPr lang="en-US" sz="1400" dirty="0" err="1"/>
              <a:t>fotos</a:t>
            </a:r>
            <a:r>
              <a:rPr lang="en-US" sz="1400" dirty="0"/>
              <a:t> de la </a:t>
            </a:r>
            <a:r>
              <a:rPr lang="en-US" sz="1400" dirty="0" err="1"/>
              <a:t>publiación</a:t>
            </a:r>
            <a:r>
              <a:rPr lang="en-US" sz="1400" dirty="0"/>
              <a:t> y la </a:t>
            </a:r>
            <a:r>
              <a:rPr lang="en-US" sz="1400" dirty="0" err="1"/>
              <a:t>cantidad</a:t>
            </a:r>
            <a:r>
              <a:rPr lang="en-US" sz="1400" dirty="0"/>
              <a:t> de </a:t>
            </a:r>
            <a:r>
              <a:rPr lang="en-US" sz="1400" dirty="0" err="1"/>
              <a:t>productos</a:t>
            </a:r>
            <a:r>
              <a:rPr lang="en-US" sz="1400" dirty="0"/>
              <a:t> y ordines de </a:t>
            </a:r>
            <a:r>
              <a:rPr lang="en-US" sz="1400" dirty="0" err="1"/>
              <a:t>compra</a:t>
            </a:r>
            <a:r>
              <a:rPr lang="en-US" sz="1400" dirty="0"/>
              <a:t>- </a:t>
            </a:r>
            <a:r>
              <a:rPr lang="es-ES" sz="1400" b="0" dirty="0">
                <a:effectLst/>
                <a:latin typeface="Graphik Light" panose="020B0403030202060203" pitchFamily="34" charset="0"/>
              </a:rPr>
              <a:t>– Datos de 2016 a 2018</a:t>
            </a:r>
          </a:p>
          <a:p>
            <a:endParaRPr lang="en-US" dirty="0"/>
          </a:p>
        </p:txBody>
      </p:sp>
    </p:spTree>
    <p:extLst>
      <p:ext uri="{BB962C8B-B14F-4D97-AF65-F5344CB8AC3E}">
        <p14:creationId xmlns:p14="http://schemas.microsoft.com/office/powerpoint/2010/main" val="3119264358"/>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{CD982F77-5748-4E9F-AC3F-D2F8CB556F62}tf16411248_win32</Template>
  <TotalTime>1089</TotalTime>
  <Words>762</Words>
  <Application>Microsoft Office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 LT Pro Light</vt:lpstr>
      <vt:lpstr>Calibri</vt:lpstr>
      <vt:lpstr>Graphik Light</vt:lpstr>
      <vt:lpstr>Posterama</vt:lpstr>
      <vt:lpstr>Custom</vt:lpstr>
      <vt:lpstr>Brazilian E-commerce María victoria arbeletche</vt:lpstr>
      <vt:lpstr>Agenda </vt:lpstr>
      <vt:lpstr>Contexto y audiencia</vt:lpstr>
      <vt:lpstr>Preguntas de interés</vt:lpstr>
      <vt:lpstr>RESUMEN mETADATA</vt:lpstr>
      <vt:lpstr>Analisis exploratorio</vt:lpstr>
      <vt:lpstr> ¿Hay momentos del día, días de la semana, o meses donde se realizan más cantidad de compras? </vt:lpstr>
      <vt:lpstr>¿El tamaño y peso influye en la probabilidad de venta online del producto? </vt:lpstr>
      <vt:lpstr> ¿La forma en la que se publica el producto aumenta/reduce su probabilidad de venta?  </vt:lpstr>
      <vt:lpstr>INSIGHTS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Brazilian E-commerce María victoria arbeletche</dc:title>
  <dc:creator>Arbeletche, Vicky</dc:creator>
  <cp:lastModifiedBy>Arbeletche, Vicky</cp:lastModifiedBy>
  <cp:revision>2</cp:revision>
  <dcterms:created xsi:type="dcterms:W3CDTF">2024-03-24T20:13:05Z</dcterms:created>
  <dcterms:modified xsi:type="dcterms:W3CDTF">2024-04-19T22:16:48Z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